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7" r:id="rId11"/>
    <p:sldId id="266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C3FB"/>
    <a:srgbClr val="4FFF9A"/>
    <a:srgbClr val="D3F3E1"/>
    <a:srgbClr val="FFE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6847D-1CF6-46BA-B46B-48BED0604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cap="all" spc="1500" baseline="0">
                <a:latin typeface="+mj-lt"/>
                <a:ea typeface="Source Sans Pro SemiBold" panose="020B0603030403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4F5A5-C931-4A4C-B6B1-EF4C95965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cap="all" spc="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8A351602-3772-4279-B0D3-A523F6F6EAB3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5AAAA75-5FFB-4C07-AD4A-3146773E6CDD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479895E-3847-44BB-8404-28F14219FB7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0E02F68-8149-4236-8D9F-6B550F78B93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56FCAAB-F073-4561-A484-42C7DD10DC26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CF8DB94-87A3-43E9-9BBB-301CFF0FB05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E4AEC-B6E4-439C-B716-EBE3D4D1D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F81C-1FCB-4DBA-8044-F1A0FCFD45A6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8BC18-102E-45BF-8FEA-801E9C59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8BF5F-B1F8-461F-9B3D-7D50D0242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D6BF779-0B8C-4CC2-9268-9506AD0C5331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1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A871-D377-4EC0-9ACF-86842F01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53202-92A9-45A3-B812-777DB957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7196FB0C-3A9D-4892-90C9-21F3459AAD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938C96-CF0F-4B69-A695-913F11BFC6F0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CA7E6BB-6B60-4BF5-9D3E-A3FE782EF5B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F693EDA-57B3-4AEB-863B-B198C2A5A8E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3A04A96-045F-4B6E-AEEE-11A2FA01B4F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FB357DC-5AD3-44F4-879B-5AD6B18AC36F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CA47F-83AD-4BE3-AC2F-6C17883F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92B3-2D87-4CDF-B84B-C46E5F5D31F7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8A72-3200-4597-A9C5-0D9ECFF3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0055A-71D4-49B4-8A8F-19AFDB84E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B0E5D27-C447-432F-982D-B60FDD6F34A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40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59DBB-9256-464D-8A6A-8BDA71541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5E310-E6CB-4838-8E9B-B288DA552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BCF412A8-E798-47AD-ABD9-98D76A55D30B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70160C5-475D-401A-AEE2-2C04E99A1518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7CC7CE9-9C7F-49C2-8609-47BF523390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26FD5F1-978C-45AF-9086-D5DBE1F01681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873AB1C-723A-4FB4-9B23-65BAF507483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1DE5510-5094-4FA4-96E5-AD4841D1C38A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E2202-679F-48B0-B2DD-F6F54711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69E57-47B1-47B0-B526-3153E4B1E729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BC83D-E4C0-49E1-ADA1-1AF403984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F211E-B2EA-4CDC-9E84-B68983949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FE2F5FD-5D31-4C1D-82F8-93624C7B0A3C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133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8500-1605-41EA-A15F-9B79DF7E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4AC8-25A5-4D7F-BF23-CB20AA2EC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8997F1B7-1EE7-4EA5-A5A4-866F9A810C9F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5E13483-2FB6-4753-8402-06FDC3498E0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8F0DF22-F640-4002-B783-DF1C6A9473F6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C2787B8-7984-4332-B611-D3D3DE898FE0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AF3646C-B3D7-4F57-8FD2-CD93CEB39214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65FA7DA-93A0-43A4-834C-0F1BB9806A8C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95D22-0146-4DE2-9E78-4C00333D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773D-8987-489A-A650-3D6F7D5C7C38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9717A-A1FE-485D-AFFF-2C7026C7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DB88B-64CF-4100-8F07-D191DD79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4332FF-8349-42A5-B5C8-5EE3825CE25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01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FE6C-EBF1-47DE-8468-E7125172B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04992-D139-48DC-BCCE-D71EA23CA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A8C5E768-0E62-4DE7-A0AF-93121DA843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02845F-9E8A-41E1-B051-1AAA46C997A2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A45C410-5FD0-4339-A3BC-A865DE4190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7B0B703-8BA8-483C-A433-C44C809687DE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CCFA03D-B879-419B-88B9-F4F3645C8AF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6B0260A-6B2D-4F54-8614-60BC3103E166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AB8F6-0796-47E9-B1D4-760B7CCF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50C1-1D78-4D80-810D-E9E86F6E88AB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86FC0-7327-44D9-B689-0AE73FD25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9D265-BFBA-4C93-9B1A-B9483AE6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4F5FEB-DE92-47DA-8C46-DC088E8960A4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74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637BE-B22F-40EE-94F0-04549BC56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71582-4BAF-4211-AD4A-476ED6EB1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DCF6B-C800-4345-BAE9-EE9FA659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E6190A1E-5381-43C4-B058-7758339984D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7E35469-0BEA-4E5E-955F-1AA300A62DE5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F650BE-565E-4A52-8143-7A87700FC5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86A3F89-AA2A-44E5-915E-C47A069EB68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C57F514-AB27-4489-8D3C-01DD1025DDAD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141169F-1C39-4D04-AF32-D0D14D004B05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87465-759F-4895-8FC6-DD464FB9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CBD8-1588-4B6B-B74D-87480DDE94C0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1AA18-D8A5-44D9-881C-522258ED5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BA574-A76A-4F4C-8CBD-768278B6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793E083-ADC4-4391-83DD-781529A6611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784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B666-D6BE-4FA8-9CF1-F15FD58B0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E4B4A-DE64-4563-83CD-C40B1D681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A0314-0202-4E6D-8352-C28376A9C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56083-87B4-4603-B6FF-A9EB68E3E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708CF-F028-4917-A9CB-59BF5248A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10" name="Graphic 185">
            <a:extLst>
              <a:ext uri="{FF2B5EF4-FFF2-40B4-BE49-F238E27FC236}">
                <a16:creationId xmlns:a16="http://schemas.microsoft.com/office/drawing/2014/main" id="{81B934BF-E239-47E1-93E9-EA3182162D21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3BBF177-5044-426A-93ED-64BDC84BF184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4270648-77F5-4D28-B691-DA57AA28FD73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86B770-2F70-4B7B-9525-286BBD63AD7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7DDC14D-7AE3-41CD-ADFC-A3601D4F9DF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2181834-8401-4B66-85EE-1CBF57807DA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33C091-3B62-4087-9A97-63BBE28C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4440-721C-4D75-BD4F-4CFB3D51CDCA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0710C3-2723-4847-BCAF-96D9FAE5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618B2C-95AC-4438-97FD-07ACF297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B0F5A7-6E8A-4BCD-8F1F-233ECD21B26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55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CF7F-748D-4598-983E-96A2BE26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aphic 185">
            <a:extLst>
              <a:ext uri="{FF2B5EF4-FFF2-40B4-BE49-F238E27FC236}">
                <a16:creationId xmlns:a16="http://schemas.microsoft.com/office/drawing/2014/main" id="{DFD4D3BE-80D4-4E69-9C76-F0D8517DF690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0B6E97F-00E1-4372-8978-8BCBDC9026E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C7651B7-7A30-4AFA-A4D7-0B0C5D2DDA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D2FC5CA-556B-4409-B084-34753A1F04E6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E63FB41-EE1F-4889-9096-3A38936330D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D19F3B-7B3E-4861-8FDA-D0116C96C16E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0A2C46-C908-4010-AAE2-9FA41B145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1A64-483B-4532-94FB-D8F90CB6DEE0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F5279-7D37-4D98-9A70-987C84F6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6FAD0-59EF-49AA-BBC6-A0EC184D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76EB399-18D2-46D5-8757-35FCFF8EA80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87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aphic 185">
            <a:extLst>
              <a:ext uri="{FF2B5EF4-FFF2-40B4-BE49-F238E27FC236}">
                <a16:creationId xmlns:a16="http://schemas.microsoft.com/office/drawing/2014/main" id="{773CCE17-EE0F-40E0-B7AE-CF7677B64709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0AC6C4E-6EA5-454A-AB84-8B94D8B585EC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4329338-925B-4677-BA6E-4357D37DB54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34C0A08-043F-4818-BA1D-BCC9F811A87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CB185DD-ED0D-4633-8098-95C4A6F177C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D50526-B611-40B6-BB45-AE82F0EF5992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8C302-4224-4668-8CAC-3267172A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FB39-20FB-4E2E-B861-45B709B9C3C5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8FC22-AEB6-4BAF-BF93-41A2C757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CA88A-5462-4F17-AFA0-52721ADD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CCC791-94D7-4BB8-9EDF-423CEA1F6215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857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6AC37-C5B5-462A-BE4A-E55CEBF2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007F-32A8-4688-BBEF-4FCB99DF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2E2EB-BF8A-44A4-8AE0-BD6C31B1D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FC9E188F-54C8-4547-9F8C-525712AD7DB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99C4538-3939-47A9-A590-09FF21960653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541CA75-5D05-4996-A26D-CE0C909CD5F7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6305856-26BC-4BCC-BEF3-5E9CED94177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C69651C-AC37-4CD2-8367-19297D7E2389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E9031B-BA8D-4D9D-9BB3-A16F7A80F85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840A2-CF60-4C47-B955-E65BC451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AC19-8BD6-476C-9770-8884373BCF00}" type="datetime1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9DC6E-CC55-47AB-A405-5FB7EE2D1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D5E7D-EBA7-4DB0-8C78-7EB8A85F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5B051DE-636E-4B3C-9886-2055CE23E49A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65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D355-3146-41D1-B7DC-20B8ACE39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D4AAFB-E8F8-4FD1-8C6A-ED2C3FAD5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51AF1-B16F-43B9-95CC-C17B570DE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C8B77273-9FF7-4B93-8385-AD09A5F86AE5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117A673-3729-4EAD-9E8C-52BEBF74B857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E8DB752-94CD-4A94-BDE3-DD285EB89F3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2F8DDFC-E5CA-4F36-B2BE-BCE49D4F6C9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BB589AE-2F9C-4C83-8DC7-1205CB03752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AC9A2DE-3C9E-4CD0-8C7A-CC5F9F9942E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C8714-2467-4715-934E-6787C84F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8C53-8AD1-4F09-9486-FB3406B99CFA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F13D6-03EC-4D31-8BB1-9FFDE363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5D4DD-A2A4-4DF6-9527-E5F12FEB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D202F3A-9FDE-4E11-B865-FBAEC415F88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6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3F5C3-CD4B-4472-B59A-49D460CB1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236B-AB2C-4D6F-AE15-700992DA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0F509-07BE-4446-8772-F44E09936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BA543EDD-D0D2-447F-B24F-3717AF4B109D}" type="datetime1">
              <a:rPr lang="en-US" smtClean="0"/>
              <a:pPr/>
              <a:t>3/3/2024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927E-3833-4F85-99B5-56B5F1E54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8CB64-4E98-43DE-B543-7BE5B329D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F3450C42-9A0B-4425-92C2-70FCF7C457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176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zechia.com/ssl-certifikaty/" TargetMode="External"/><Relationship Id="rId3" Type="http://schemas.openxmlformats.org/officeDocument/2006/relationships/hyperlink" Target="https://www.sslmarket.cz/blog/je-vas-ssl-certifikat-spravne-nainstalovany?gad_source=1&amp;gclid=CjwKCAiA3JCvBhA8EiwA4kujZpLEmliJT-c1KrdSXRCxI5sVamarO67zAtJu2cClAmhAiZWrmETh4xoCQx8QAvD_BwE" TargetMode="External"/><Relationship Id="rId7" Type="http://schemas.openxmlformats.org/officeDocument/2006/relationships/hyperlink" Target="https://www.youtube.com/watch?v=GVLfZr7KN4M" TargetMode="External"/><Relationship Id="rId2" Type="http://schemas.openxmlformats.org/officeDocument/2006/relationships/hyperlink" Target="https://www.webczech.cz/ssl-https-certifikat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ebglobe.cz/blog/ktery-ssl-certifikat-vybrat" TargetMode="External"/><Relationship Id="rId5" Type="http://schemas.openxmlformats.org/officeDocument/2006/relationships/hyperlink" Target="https://academy.solidpixels.com/blog/ssl-certifikat?gad_source=1&amp;gclid=CjwKCAiA3JCvBhA8EiwA4kujZvZIp5oks1xT0pcV5DqcZEp50xUZ7eAP11Q2VVee0-Zv78FC-CnoMRoC3g4QAvD_BwE" TargetMode="External"/><Relationship Id="rId10" Type="http://schemas.openxmlformats.org/officeDocument/2006/relationships/hyperlink" Target="https://www.sslmentor.cz/" TargetMode="External"/><Relationship Id="rId4" Type="http://schemas.openxmlformats.org/officeDocument/2006/relationships/hyperlink" Target="https://www.websupport.cz/podpora/kb/instalace-ssl-certifikatu/" TargetMode="External"/><Relationship Id="rId9" Type="http://schemas.openxmlformats.org/officeDocument/2006/relationships/hyperlink" Target="https://www.master.cz/blog/co-jsou-ssl-certifikaty-a-ssl-protokoly-jak-funguji-vysvetleni-navod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oskolin1-my.sharepoint.com/personal/tomas_slavik_student_soskolin_cz/Documents/INSTALACE%20SSL.docx?web=1" TargetMode="External"/><Relationship Id="rId2" Type="http://schemas.openxmlformats.org/officeDocument/2006/relationships/hyperlink" Target="file:///C:\Users\Tom\OneDrive%20-%20SO&#352;%20informatiky%20a%20SOU%20Kol&#237;n\Plocha\INSTALACE%20SSL2.doc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9" name="Rectangle 368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1" name="Oval 370">
            <a:extLst>
              <a:ext uri="{FF2B5EF4-FFF2-40B4-BE49-F238E27FC236}">
                <a16:creationId xmlns:a16="http://schemas.microsoft.com/office/drawing/2014/main" id="{D9DFE8A5-DCEC-4A43-B613-D62AC8C573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98485" y="519606"/>
            <a:ext cx="5290997" cy="5290997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Oval 372">
            <a:extLst>
              <a:ext uri="{FF2B5EF4-FFF2-40B4-BE49-F238E27FC236}">
                <a16:creationId xmlns:a16="http://schemas.microsoft.com/office/drawing/2014/main" id="{72ECEE41-AE0E-49F4-9DE8-04A37665A1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91790" y="511352"/>
            <a:ext cx="5290997" cy="5290997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75" name="Oval 374">
            <a:extLst>
              <a:ext uri="{FF2B5EF4-FFF2-40B4-BE49-F238E27FC236}">
                <a16:creationId xmlns:a16="http://schemas.microsoft.com/office/drawing/2014/main" id="{26B7664A-BE61-4A65-B937-A31E08B8B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63725" y="456156"/>
            <a:ext cx="5290997" cy="529099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FF92754-29BD-1ABE-5D4F-97D548480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2291" y="851107"/>
            <a:ext cx="4713864" cy="2577893"/>
          </a:xfrm>
        </p:spPr>
        <p:txBody>
          <a:bodyPr>
            <a:normAutofit/>
          </a:bodyPr>
          <a:lstStyle/>
          <a:p>
            <a:r>
              <a:rPr lang="cs-CZ" sz="4400" dirty="0">
                <a:solidFill>
                  <a:srgbClr val="4FFF9A"/>
                </a:solidFill>
              </a:rPr>
              <a:t>SSL</a:t>
            </a:r>
            <a:br>
              <a:rPr lang="cs-CZ" sz="2800" dirty="0"/>
            </a:br>
            <a:r>
              <a:rPr lang="cs-CZ" sz="2800" dirty="0"/>
              <a:t> certifikace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4D5AD80-28C6-4D49-825D-3652CD8F32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96988" y="4253857"/>
            <a:ext cx="3624471" cy="811604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Tomáš slavík</a:t>
            </a:r>
          </a:p>
          <a:p>
            <a:r>
              <a:rPr lang="cs-CZ" dirty="0"/>
              <a:t>IV.TB</a:t>
            </a:r>
          </a:p>
        </p:txBody>
      </p:sp>
      <p:grpSp>
        <p:nvGrpSpPr>
          <p:cNvPr id="377" name="Group 376">
            <a:extLst>
              <a:ext uri="{FF2B5EF4-FFF2-40B4-BE49-F238E27FC236}">
                <a16:creationId xmlns:a16="http://schemas.microsoft.com/office/drawing/2014/main" id="{592A98AA-8351-467E-95D9-AD9C11B8C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65353"/>
            <a:ext cx="1861854" cy="717514"/>
            <a:chOff x="0" y="1065353"/>
            <a:chExt cx="1861854" cy="717514"/>
          </a:xfrm>
          <a:solidFill>
            <a:schemeClr val="tx1"/>
          </a:solidFill>
        </p:grpSpPr>
        <p:sp>
          <p:nvSpPr>
            <p:cNvPr id="378" name="Freeform: Shape 377">
              <a:extLst>
                <a:ext uri="{FF2B5EF4-FFF2-40B4-BE49-F238E27FC236}">
                  <a16:creationId xmlns:a16="http://schemas.microsoft.com/office/drawing/2014/main" id="{E16C8D8F-10E9-4498-ABDB-0F923F8B6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06535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79" name="Freeform: Shape 378">
              <a:extLst>
                <a:ext uri="{FF2B5EF4-FFF2-40B4-BE49-F238E27FC236}">
                  <a16:creationId xmlns:a16="http://schemas.microsoft.com/office/drawing/2014/main" id="{1E5A83E3-8A11-4492-BB6E-F5F224031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50508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381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96429" y="1027722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383" name="Graphic 212">
            <a:extLst>
              <a:ext uri="{FF2B5EF4-FFF2-40B4-BE49-F238E27FC236}">
                <a16:creationId xmlns:a16="http://schemas.microsoft.com/office/drawing/2014/main" id="{AB3A9BF2-EC6B-40C7-9583-802D0A6CF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96429" y="1027722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pic>
        <p:nvPicPr>
          <p:cNvPr id="4" name="Picture 3" descr="Abstraktní genetický pojem">
            <a:extLst>
              <a:ext uri="{FF2B5EF4-FFF2-40B4-BE49-F238E27FC236}">
                <a16:creationId xmlns:a16="http://schemas.microsoft.com/office/drawing/2014/main" id="{4F0337DE-283E-FD4E-D93B-B82CA557757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" b="-1"/>
          <a:stretch/>
        </p:blipFill>
        <p:spPr>
          <a:xfrm>
            <a:off x="7736597" y="370135"/>
            <a:ext cx="3248023" cy="3248023"/>
          </a:xfrm>
          <a:custGeom>
            <a:avLst/>
            <a:gdLst/>
            <a:ahLst/>
            <a:cxnLst/>
            <a:rect l="l" t="t" r="r" b="b"/>
            <a:pathLst>
              <a:path w="2813056" h="2813056">
                <a:moveTo>
                  <a:pt x="1406528" y="0"/>
                </a:moveTo>
                <a:cubicBezTo>
                  <a:pt x="2183332" y="0"/>
                  <a:pt x="2813056" y="629724"/>
                  <a:pt x="2813056" y="1406528"/>
                </a:cubicBezTo>
                <a:cubicBezTo>
                  <a:pt x="2813056" y="2183332"/>
                  <a:pt x="2183332" y="2813056"/>
                  <a:pt x="1406528" y="2813056"/>
                </a:cubicBezTo>
                <a:cubicBezTo>
                  <a:pt x="629724" y="2813056"/>
                  <a:pt x="0" y="2183332"/>
                  <a:pt x="0" y="1406528"/>
                </a:cubicBezTo>
                <a:cubicBezTo>
                  <a:pt x="0" y="629724"/>
                  <a:pt x="629724" y="0"/>
                  <a:pt x="1406528" y="0"/>
                </a:cubicBezTo>
                <a:close/>
              </a:path>
            </a:pathLst>
          </a:custGeom>
        </p:spPr>
      </p:pic>
      <p:sp>
        <p:nvSpPr>
          <p:cNvPr id="385" name="Oval 384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5735" y="4917084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bstraktní genetický pojem">
            <a:extLst>
              <a:ext uri="{FF2B5EF4-FFF2-40B4-BE49-F238E27FC236}">
                <a16:creationId xmlns:a16="http://schemas.microsoft.com/office/drawing/2014/main" id="{3F50D54A-D2AB-DFF6-C36E-E3E596B7CBA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" b="4"/>
          <a:stretch/>
        </p:blipFill>
        <p:spPr>
          <a:xfrm>
            <a:off x="6912771" y="3568727"/>
            <a:ext cx="2624707" cy="2624707"/>
          </a:xfrm>
          <a:custGeom>
            <a:avLst/>
            <a:gdLst/>
            <a:ahLst/>
            <a:cxnLst/>
            <a:rect l="l" t="t" r="r" b="b"/>
            <a:pathLst>
              <a:path w="1796104" h="1796104">
                <a:moveTo>
                  <a:pt x="898052" y="0"/>
                </a:moveTo>
                <a:cubicBezTo>
                  <a:pt x="1394032" y="0"/>
                  <a:pt x="1796104" y="402072"/>
                  <a:pt x="1796104" y="898052"/>
                </a:cubicBezTo>
                <a:cubicBezTo>
                  <a:pt x="1796104" y="1394032"/>
                  <a:pt x="1394032" y="1796104"/>
                  <a:pt x="898052" y="1796104"/>
                </a:cubicBezTo>
                <a:cubicBezTo>
                  <a:pt x="402072" y="1796104"/>
                  <a:pt x="0" y="1394032"/>
                  <a:pt x="0" y="898052"/>
                </a:cubicBezTo>
                <a:cubicBezTo>
                  <a:pt x="0" y="402072"/>
                  <a:pt x="402072" y="0"/>
                  <a:pt x="898052" y="0"/>
                </a:cubicBezTo>
                <a:close/>
              </a:path>
            </a:pathLst>
          </a:custGeom>
        </p:spPr>
      </p:pic>
      <p:grpSp>
        <p:nvGrpSpPr>
          <p:cNvPr id="387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46774" y="3988293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388" name="Freeform: Shape 387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" name="Freeform: Shape 388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" name="Freeform: Shape 389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" name="Freeform: Shape 390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" name="Freeform: Shape 391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94" name="Oval 393">
            <a:extLst>
              <a:ext uri="{FF2B5EF4-FFF2-40B4-BE49-F238E27FC236}">
                <a16:creationId xmlns:a16="http://schemas.microsoft.com/office/drawing/2014/main" id="{EF393BEB-3073-4C8D-92C5-40B7048424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5735" y="4917084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17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0421D5B-4C3B-6041-5E60-65AF64944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Děkuji za pozornost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tx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24B78D-8749-9003-C031-46BDAF350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>
            <a:normAutofit/>
          </a:bodyPr>
          <a:lstStyle/>
          <a:p>
            <a:endParaRPr lang="cs-CZ"/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81034" y="5750136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01263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5F5289-0053-F627-F51E-143862330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odkazy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6FC06D-D64B-C7E2-E1F2-A7FD511AE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>
                <a:hlinkClick r:id="rId2"/>
              </a:rPr>
              <a:t>https://www.webczech.cz/ssl-https-certifikaty</a:t>
            </a:r>
            <a:endParaRPr lang="cs-CZ" dirty="0"/>
          </a:p>
          <a:p>
            <a:r>
              <a:rPr lang="cs-CZ" dirty="0">
                <a:hlinkClick r:id="rId3"/>
              </a:rPr>
              <a:t>https://www.sslmarket.cz/blog/je-vas-ssl-certifikat-spravne-nainstalovany?gad_source=1&amp;gclid=CjwKCAiA3JCvBhA8EiwA4kujZpLEmliJT-c1KrdSXRCxI5sVamarO67zAtJu2cClAmhAiZWrmETh4xoCQx8QAvD_BwE</a:t>
            </a:r>
            <a:endParaRPr lang="cs-CZ" dirty="0"/>
          </a:p>
          <a:p>
            <a:r>
              <a:rPr lang="cs-CZ" dirty="0">
                <a:hlinkClick r:id="rId4"/>
              </a:rPr>
              <a:t>https://www.websupport.cz/podpora/kb/instalace-ssl-certifikatu/</a:t>
            </a:r>
            <a:endParaRPr lang="cs-CZ" dirty="0"/>
          </a:p>
          <a:p>
            <a:r>
              <a:rPr lang="cs-CZ" dirty="0">
                <a:hlinkClick r:id="rId5"/>
              </a:rPr>
              <a:t>https://academy.solidpixels.com/blog/ssl-certifikat?gad_source=1&amp;gclid=CjwKCAiA3JCvBhA8EiwA4kujZvZIp5oks1xT0pcV5DqcZEp50xUZ7eAP11Q2VVee0-Zv78FC-CnoMRoC3g4QAvD_BwE</a:t>
            </a:r>
            <a:endParaRPr lang="cs-CZ" dirty="0"/>
          </a:p>
          <a:p>
            <a:r>
              <a:rPr lang="cs-CZ" dirty="0">
                <a:hlinkClick r:id="rId6"/>
              </a:rPr>
              <a:t>https://www.webglobe.cz/blog/ktery-ssl-certifikat-vybrat</a:t>
            </a:r>
            <a:endParaRPr lang="cs-CZ" dirty="0"/>
          </a:p>
          <a:p>
            <a:r>
              <a:rPr lang="cs-CZ" dirty="0">
                <a:hlinkClick r:id="rId7"/>
              </a:rPr>
              <a:t>https://www.youtube.com/watch?v=GVLfZr7KN4M</a:t>
            </a:r>
            <a:endParaRPr lang="cs-CZ" dirty="0"/>
          </a:p>
          <a:p>
            <a:r>
              <a:rPr lang="cs-CZ" dirty="0">
                <a:hlinkClick r:id="rId8"/>
              </a:rPr>
              <a:t>https://www.czechia.com/ssl-certifikaty/</a:t>
            </a:r>
            <a:endParaRPr lang="cs-CZ" dirty="0"/>
          </a:p>
          <a:p>
            <a:r>
              <a:rPr lang="cs-CZ" dirty="0">
                <a:hlinkClick r:id="rId9"/>
              </a:rPr>
              <a:t>https://www.master.cz/blog/co-jsou-ssl-certifikaty-a-ssl-protokoly-jak-funguji-vysvetleni-navod/</a:t>
            </a:r>
            <a:endParaRPr lang="cs-CZ" dirty="0"/>
          </a:p>
          <a:p>
            <a:r>
              <a:rPr lang="cs-CZ" dirty="0">
                <a:hlinkClick r:id="rId10"/>
              </a:rPr>
              <a:t>https://www.sslmentor.cz/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7989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9AE617B-63B7-FA07-CF6D-7496EF984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682" y="1891260"/>
            <a:ext cx="4211504" cy="3215373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/>
              <a:t>Co je </a:t>
            </a:r>
            <a:br>
              <a:rPr lang="cs-CZ" sz="4000" b="1" dirty="0"/>
            </a:br>
            <a:r>
              <a:rPr lang="cs-CZ" sz="4000" b="1" dirty="0">
                <a:solidFill>
                  <a:srgbClr val="4FFF9A"/>
                </a:solidFill>
              </a:rPr>
              <a:t>SSL </a:t>
            </a:r>
            <a:r>
              <a:rPr lang="cs-CZ" sz="4000" b="1" dirty="0"/>
              <a:t>certifikace </a:t>
            </a:r>
            <a:r>
              <a:rPr lang="cs-CZ" sz="4000" b="1" dirty="0">
                <a:solidFill>
                  <a:srgbClr val="4FFF9A"/>
                </a:solidFill>
              </a:rPr>
              <a:t>?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tx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35D158-2F62-C758-0BA5-5B3915635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>
            <a:normAutofit/>
          </a:bodyPr>
          <a:lstStyle/>
          <a:p>
            <a:r>
              <a:rPr lang="cs-CZ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certifikace je proces, který zajistí autentizaci a šifrování spojení mezi webovou stránkou a prohlížečem uživatele, což zaručuje bezpečnost přenosu dat.</a:t>
            </a:r>
            <a:endParaRPr lang="cs-CZ" dirty="0"/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81034" y="5750136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34952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709E1FE-59F7-1EE7-BE52-20C714800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/>
              <a:t>Jak vlastně funguje </a:t>
            </a:r>
            <a:r>
              <a:rPr lang="cs-CZ" sz="4000" b="1" dirty="0">
                <a:solidFill>
                  <a:srgbClr val="4FFF9A"/>
                </a:solidFill>
              </a:rPr>
              <a:t>?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tx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897988-0394-0044-F40B-046F51918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>
            <a:normAutofit fontScale="62500" lnSpcReduction="20000"/>
          </a:bodyPr>
          <a:lstStyle/>
          <a:p>
            <a:r>
              <a:rPr lang="cs-CZ" b="1" i="0" dirty="0">
                <a:solidFill>
                  <a:srgbClr val="53C3FB"/>
                </a:solidFill>
                <a:effectLst/>
                <a:latin typeface="Söhne"/>
              </a:rPr>
              <a:t>Autentizace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: Potvrzuje identitu webové stránky, což poskytuje uživatelům jistotu, že komunikují se správným serverem a ne s podvodným.</a:t>
            </a:r>
          </a:p>
          <a:p>
            <a:r>
              <a:rPr lang="cs-CZ" b="1" i="0" dirty="0">
                <a:solidFill>
                  <a:srgbClr val="53C3FB"/>
                </a:solidFill>
                <a:effectLst/>
                <a:latin typeface="Söhne"/>
              </a:rPr>
              <a:t>Šifrování spojení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: </a:t>
            </a:r>
            <a:r>
              <a:rPr lang="cs-CZ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certifikát umožňuje šifrování dat přenášených mezi prohlížečem a webovým serverem. To zajišťuje, že veškerá přenášená data zůstávají soukromá a nedotčená.</a:t>
            </a:r>
          </a:p>
          <a:p>
            <a:r>
              <a:rPr lang="cs-CZ" b="1" i="0" dirty="0">
                <a:solidFill>
                  <a:srgbClr val="53C3FB"/>
                </a:solidFill>
                <a:effectLst/>
                <a:latin typeface="Söhne"/>
              </a:rPr>
              <a:t>Změna URL a ikona zámku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: Když je na webové stránce přítomen </a:t>
            </a:r>
            <a:r>
              <a:rPr lang="cs-CZ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certifikát, URL se změní z 'http://' na 'https://', což signalizuje bezpečné spojení. Často se v adresním řádku prohlížeče zobrazuje ikona zámku, což posiluje dojem bezpečnosti pro uživatele.</a:t>
            </a:r>
          </a:p>
          <a:p>
            <a:pPr algn="l"/>
            <a:r>
              <a:rPr lang="cs-CZ" b="0" i="0" dirty="0">
                <a:solidFill>
                  <a:srgbClr val="53C3FB"/>
                </a:solidFill>
                <a:effectLst/>
                <a:latin typeface="Söhne"/>
              </a:rPr>
              <a:t>Celkově </a:t>
            </a:r>
            <a:r>
              <a:rPr lang="cs-CZ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certifikát přispívá k zabezpečení webové stránky a ochraně soukromí uživatelů.</a:t>
            </a:r>
          </a:p>
          <a:p>
            <a:endParaRPr lang="cs-CZ" dirty="0"/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81034" y="5750136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00562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2FC7663-7074-AA4C-7C7E-5F65388FA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cs-CZ" b="1" dirty="0"/>
              <a:t>Proč mít </a:t>
            </a:r>
            <a:r>
              <a:rPr lang="cs-CZ" sz="4000" b="1" dirty="0">
                <a:solidFill>
                  <a:srgbClr val="4FFF9A"/>
                </a:solidFill>
              </a:rPr>
              <a:t>SSL</a:t>
            </a:r>
            <a:r>
              <a:rPr lang="cs-CZ" b="1" dirty="0"/>
              <a:t> certifikát?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tx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36F01-B94C-22BC-D30E-B0DB937F6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6471" y="367597"/>
            <a:ext cx="5957132" cy="5841931"/>
          </a:xfrm>
        </p:spPr>
        <p:txBody>
          <a:bodyPr>
            <a:normAutofit fontScale="32500" lnSpcReduction="20000"/>
          </a:bodyPr>
          <a:lstStyle/>
          <a:p>
            <a:r>
              <a:rPr lang="cs-CZ" sz="5500" b="1" i="0" dirty="0">
                <a:solidFill>
                  <a:srgbClr val="53C3FB"/>
                </a:solidFill>
                <a:effectLst/>
                <a:latin typeface="Söhne"/>
              </a:rPr>
              <a:t>Zvýšená bezpečnost</a:t>
            </a:r>
            <a:r>
              <a:rPr lang="cs-CZ" sz="5500" b="1" i="0" dirty="0">
                <a:solidFill>
                  <a:srgbClr val="0D0D0D"/>
                </a:solidFill>
                <a:effectLst/>
                <a:latin typeface="Söhne"/>
              </a:rPr>
              <a:t>:</a:t>
            </a:r>
            <a:r>
              <a:rPr lang="cs-CZ" sz="5500" b="0" i="0" dirty="0">
                <a:solidFill>
                  <a:srgbClr val="0D0D0D"/>
                </a:solidFill>
                <a:effectLst/>
                <a:latin typeface="Söhne"/>
              </a:rPr>
              <a:t> Každý kousek informací je šifrován, což chrání webovou stránku před hackery a </a:t>
            </a:r>
            <a:r>
              <a:rPr lang="cs-CZ" sz="5500" b="0" i="0" dirty="0" err="1">
                <a:solidFill>
                  <a:srgbClr val="0D0D0D"/>
                </a:solidFill>
                <a:effectLst/>
                <a:latin typeface="Söhne"/>
              </a:rPr>
              <a:t>skimmery</a:t>
            </a:r>
            <a:r>
              <a:rPr lang="cs-CZ" sz="5500" b="0" i="0" dirty="0">
                <a:solidFill>
                  <a:srgbClr val="0D0D0D"/>
                </a:solidFill>
                <a:effectLst/>
                <a:latin typeface="Söhne"/>
              </a:rPr>
              <a:t>. Data jsou zamčena a mohou být odemčena pouze zamýšleným příjemcem.</a:t>
            </a:r>
          </a:p>
          <a:p>
            <a:r>
              <a:rPr lang="cs-CZ" sz="5500" b="1" i="0" dirty="0">
                <a:solidFill>
                  <a:srgbClr val="53C3FB"/>
                </a:solidFill>
                <a:effectLst/>
                <a:latin typeface="Söhne"/>
              </a:rPr>
              <a:t>Integrita dat</a:t>
            </a:r>
            <a:r>
              <a:rPr lang="cs-CZ" sz="5500" b="1" i="0" dirty="0">
                <a:solidFill>
                  <a:srgbClr val="0D0D0D"/>
                </a:solidFill>
                <a:effectLst/>
                <a:latin typeface="Söhne"/>
              </a:rPr>
              <a:t>:</a:t>
            </a:r>
            <a:r>
              <a:rPr lang="cs-CZ" sz="5500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cs-CZ" sz="5500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sz="5500" b="0" i="0" dirty="0">
                <a:solidFill>
                  <a:srgbClr val="0D0D0D"/>
                </a:solidFill>
                <a:effectLst/>
                <a:latin typeface="Söhne"/>
              </a:rPr>
              <a:t> certifikáty zajišťují, že data nejsou při přenosu manipulována, což je zásadní pro citlivé informace jako jsou ID, hesla, čísla kreditních karet atd.</a:t>
            </a:r>
          </a:p>
          <a:p>
            <a:r>
              <a:rPr lang="cs-CZ" sz="5500" b="1" i="0" dirty="0">
                <a:solidFill>
                  <a:srgbClr val="53C3FB"/>
                </a:solidFill>
                <a:effectLst/>
                <a:latin typeface="Söhne"/>
              </a:rPr>
              <a:t>Autentizace</a:t>
            </a:r>
            <a:r>
              <a:rPr lang="cs-CZ" sz="5500" b="1" i="0" dirty="0">
                <a:solidFill>
                  <a:srgbClr val="0D0D0D"/>
                </a:solidFill>
                <a:effectLst/>
                <a:latin typeface="Söhne"/>
              </a:rPr>
              <a:t>:</a:t>
            </a:r>
            <a:r>
              <a:rPr lang="cs-CZ" sz="5500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cs-CZ" sz="5500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sz="5500" b="0" i="0" dirty="0">
                <a:solidFill>
                  <a:srgbClr val="0D0D0D"/>
                </a:solidFill>
                <a:effectLst/>
                <a:latin typeface="Söhne"/>
              </a:rPr>
              <a:t> ověřuje, že informace jsou odesílány správnému serveru a ne podvodníkovi, což chrání před pokusy o krádež dat.</a:t>
            </a:r>
          </a:p>
          <a:p>
            <a:r>
              <a:rPr lang="cs-CZ" sz="5500" b="1" i="0" dirty="0">
                <a:solidFill>
                  <a:srgbClr val="53C3FB"/>
                </a:solidFill>
                <a:effectLst/>
                <a:latin typeface="Söhne"/>
              </a:rPr>
              <a:t>SEO výhody</a:t>
            </a:r>
            <a:r>
              <a:rPr lang="cs-CZ" sz="5500" b="1" i="0" dirty="0">
                <a:solidFill>
                  <a:srgbClr val="0D0D0D"/>
                </a:solidFill>
                <a:effectLst/>
                <a:latin typeface="Söhne"/>
              </a:rPr>
              <a:t>:</a:t>
            </a:r>
            <a:r>
              <a:rPr lang="cs-CZ" sz="5500" b="0" i="0" dirty="0">
                <a:solidFill>
                  <a:srgbClr val="0D0D0D"/>
                </a:solidFill>
                <a:effectLst/>
                <a:latin typeface="Söhne"/>
              </a:rPr>
              <a:t> Google preferuje webové stránky s HTTPS, což může pozitivně ovlivnit jejich pozici ve výsledcích vyhledávání.</a:t>
            </a:r>
          </a:p>
          <a:p>
            <a:r>
              <a:rPr lang="cs-CZ" sz="5500" b="1" i="0" dirty="0">
                <a:solidFill>
                  <a:srgbClr val="53C3FB"/>
                </a:solidFill>
                <a:effectLst/>
                <a:latin typeface="Söhne"/>
              </a:rPr>
              <a:t>Budování důvěry</a:t>
            </a:r>
            <a:r>
              <a:rPr lang="cs-CZ" sz="5500" b="1" i="0" dirty="0">
                <a:solidFill>
                  <a:srgbClr val="0D0D0D"/>
                </a:solidFill>
                <a:effectLst/>
                <a:latin typeface="Söhne"/>
              </a:rPr>
              <a:t>:</a:t>
            </a:r>
            <a:r>
              <a:rPr lang="cs-CZ" sz="5500" b="0" i="0" dirty="0">
                <a:solidFill>
                  <a:srgbClr val="0D0D0D"/>
                </a:solidFill>
                <a:effectLst/>
                <a:latin typeface="Söhne"/>
              </a:rPr>
              <a:t> Zobrazení ikony zámku v adresním řádku pomáhá budovat důvěru mezi návštěvníky a signalizuje závazek majitele webové stránky k bezpečnosti.</a:t>
            </a:r>
          </a:p>
          <a:p>
            <a:r>
              <a:rPr lang="cs-CZ" sz="5500" b="1" i="0" dirty="0">
                <a:solidFill>
                  <a:srgbClr val="53C3FB"/>
                </a:solidFill>
                <a:effectLst/>
                <a:latin typeface="Söhne"/>
              </a:rPr>
              <a:t>Regulační soulad</a:t>
            </a:r>
            <a:r>
              <a:rPr lang="cs-CZ" sz="5500" b="1" i="0" dirty="0">
                <a:solidFill>
                  <a:srgbClr val="0D0D0D"/>
                </a:solidFill>
                <a:effectLst/>
                <a:latin typeface="Söhne"/>
              </a:rPr>
              <a:t>:</a:t>
            </a:r>
            <a:r>
              <a:rPr lang="cs-CZ" sz="5500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cs-CZ" sz="5500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sz="5500" b="0" i="0" dirty="0">
                <a:solidFill>
                  <a:srgbClr val="0D0D0D"/>
                </a:solidFill>
                <a:effectLst/>
                <a:latin typeface="Söhne"/>
              </a:rPr>
              <a:t> certifikát může být součástí souladu s právními předpisy a normami týkajícími se ochrany soukromí, jako jsou standardy platební karty (PCI).</a:t>
            </a:r>
          </a:p>
          <a:p>
            <a:endParaRPr lang="cs-CZ" dirty="0"/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81034" y="5750136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0467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2E3DC4-C95F-DBBB-F929-425147715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34BF5D6-DEB5-3F15-D44A-ED8DD1C06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cs-CZ" b="1" dirty="0"/>
              <a:t>Kde pořídit </a:t>
            </a:r>
            <a:r>
              <a:rPr lang="cs-CZ" b="1" dirty="0">
                <a:solidFill>
                  <a:srgbClr val="4FFF9A"/>
                </a:solidFill>
              </a:rPr>
              <a:t>SSL</a:t>
            </a:r>
            <a:r>
              <a:rPr lang="cs-CZ" b="1" dirty="0"/>
              <a:t> certifikát a za </a:t>
            </a:r>
            <a:r>
              <a:rPr lang="cs-CZ" b="1" dirty="0">
                <a:solidFill>
                  <a:srgbClr val="53C3FB"/>
                </a:solidFill>
              </a:rPr>
              <a:t>kolik</a:t>
            </a:r>
            <a:r>
              <a:rPr lang="cs-CZ" b="1" dirty="0"/>
              <a:t>?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tx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D38544-1615-AF51-063B-68165A7AB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sz="1800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sz="1800" b="0" i="0" dirty="0">
                <a:solidFill>
                  <a:srgbClr val="0D0D0D"/>
                </a:solidFill>
                <a:effectLst/>
                <a:latin typeface="Söhne"/>
              </a:rPr>
              <a:t> certifikáty jsou vydávány důvěryhodnými certifikačními autoritami, které účtují poplatky za jejich vystavení. Certifikáty se liší podle účelu, míry zabezpečení a množství podporovaných subdomén. Jejich ceny se pohybují od </a:t>
            </a:r>
            <a:r>
              <a:rPr lang="cs-CZ" sz="1800" b="0" i="0" dirty="0">
                <a:solidFill>
                  <a:srgbClr val="53C3FB"/>
                </a:solidFill>
                <a:effectLst/>
                <a:latin typeface="Söhne"/>
              </a:rPr>
              <a:t>stovek</a:t>
            </a:r>
            <a:r>
              <a:rPr lang="cs-CZ" sz="1800" b="0" i="0" dirty="0">
                <a:solidFill>
                  <a:srgbClr val="0D0D0D"/>
                </a:solidFill>
                <a:effectLst/>
                <a:latin typeface="Söhne"/>
              </a:rPr>
              <a:t> do </a:t>
            </a:r>
            <a:r>
              <a:rPr lang="cs-CZ" sz="1800" b="0" i="0" dirty="0">
                <a:solidFill>
                  <a:srgbClr val="53C3FB"/>
                </a:solidFill>
                <a:effectLst/>
                <a:latin typeface="Söhne"/>
              </a:rPr>
              <a:t>desetitisíců</a:t>
            </a:r>
            <a:r>
              <a:rPr lang="cs-CZ" sz="1800" b="0" i="0" dirty="0">
                <a:solidFill>
                  <a:srgbClr val="0D0D0D"/>
                </a:solidFill>
                <a:effectLst/>
                <a:latin typeface="Söhne"/>
              </a:rPr>
              <a:t> korun ročně. Pro e-shopy a weby jsou obvykle dostačující nejlevnější DV certifikáty (</a:t>
            </a:r>
            <a:r>
              <a:rPr lang="cs-CZ" sz="1800" b="0" i="0" dirty="0" err="1">
                <a:solidFill>
                  <a:srgbClr val="0D0D0D"/>
                </a:solidFill>
                <a:effectLst/>
                <a:latin typeface="Söhne"/>
              </a:rPr>
              <a:t>Domain</a:t>
            </a:r>
            <a:r>
              <a:rPr lang="cs-CZ" sz="1800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cs-CZ" sz="1800" b="0" i="0" dirty="0" err="1">
                <a:solidFill>
                  <a:srgbClr val="0D0D0D"/>
                </a:solidFill>
                <a:effectLst/>
                <a:latin typeface="Söhne"/>
              </a:rPr>
              <a:t>Validation</a:t>
            </a:r>
            <a:r>
              <a:rPr lang="cs-CZ" sz="1800" b="0" i="0" dirty="0">
                <a:solidFill>
                  <a:srgbClr val="0D0D0D"/>
                </a:solidFill>
                <a:effectLst/>
                <a:latin typeface="Söhne"/>
              </a:rPr>
              <a:t>), které ověřují pouze doménu a jsou dostupné za stokoruny ročně. Kromě samotné ceny certifikátu je třeba zohlednit také náklady spojené s jeho pořízením, integrací a správou.</a:t>
            </a:r>
          </a:p>
          <a:p>
            <a:pPr>
              <a:lnSpc>
                <a:spcPct val="100000"/>
              </a:lnSpc>
            </a:pPr>
            <a:endParaRPr lang="cs-CZ" sz="1800" dirty="0">
              <a:solidFill>
                <a:srgbClr val="0D0D0D"/>
              </a:solidFill>
              <a:latin typeface="Söhne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900" dirty="0">
              <a:solidFill>
                <a:srgbClr val="0D0D0D"/>
              </a:solidFill>
              <a:latin typeface="Söhne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900" dirty="0">
              <a:solidFill>
                <a:srgbClr val="0D0D0D"/>
              </a:solidFill>
              <a:latin typeface="Söhne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sz="900" dirty="0">
                <a:solidFill>
                  <a:srgbClr val="0D0D0D"/>
                </a:solidFill>
                <a:latin typeface="Söhne"/>
              </a:rPr>
              <a:t>                                         Příklady konkrétní firem, kde koupit budou na konci prezentace</a:t>
            </a:r>
            <a:endParaRPr lang="cs-CZ" sz="900" dirty="0"/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81034" y="5750136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98392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F56CB0-5C69-9AD3-7502-5598FC4E3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7221183-8A8E-7E87-5494-4D159AC12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/>
              <a:t>Jaké jsou druhy </a:t>
            </a:r>
            <a:r>
              <a:rPr lang="cs-CZ" sz="4000" b="1" dirty="0">
                <a:solidFill>
                  <a:srgbClr val="4FFF9A"/>
                </a:solidFill>
              </a:rPr>
              <a:t>SSL</a:t>
            </a:r>
            <a:r>
              <a:rPr lang="cs-CZ" sz="4000" b="1" dirty="0"/>
              <a:t> certifikátů?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tx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C24E53-2060-2E5D-1841-51EB53B78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956517"/>
            <a:ext cx="5966116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cs-CZ" sz="1800" b="0" i="0" dirty="0" err="1">
                <a:solidFill>
                  <a:srgbClr val="53C3FB"/>
                </a:solidFill>
                <a:effectLst/>
                <a:latin typeface="Söhne"/>
              </a:rPr>
              <a:t>Domain</a:t>
            </a:r>
            <a:r>
              <a:rPr lang="cs-CZ" sz="1800" b="0" i="0" dirty="0">
                <a:solidFill>
                  <a:srgbClr val="53C3FB"/>
                </a:solidFill>
                <a:effectLst/>
                <a:latin typeface="Söhne"/>
              </a:rPr>
              <a:t> </a:t>
            </a:r>
            <a:r>
              <a:rPr lang="cs-CZ" sz="1800" b="0" i="0" dirty="0" err="1">
                <a:solidFill>
                  <a:srgbClr val="53C3FB"/>
                </a:solidFill>
                <a:effectLst/>
                <a:latin typeface="Söhne"/>
              </a:rPr>
              <a:t>Validation</a:t>
            </a:r>
            <a:r>
              <a:rPr lang="cs-CZ" sz="1800" b="0" i="0" dirty="0">
                <a:effectLst/>
                <a:latin typeface="Söhne"/>
              </a:rPr>
              <a:t> </a:t>
            </a:r>
            <a:r>
              <a:rPr lang="cs-CZ" sz="1800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sz="1800" b="0" i="0" dirty="0">
                <a:effectLst/>
                <a:latin typeface="Söhne"/>
              </a:rPr>
              <a:t> (DV </a:t>
            </a:r>
            <a:r>
              <a:rPr lang="cs-CZ" sz="1800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sz="1800" b="0" i="0" dirty="0">
                <a:effectLst/>
                <a:latin typeface="Söhne"/>
              </a:rPr>
              <a:t>): Tento typ certifikátu ověřuje pouze registraci domény uživatele a je vhodný pro jednoduché projekty nebo osobní a podnikatelské weby.</a:t>
            </a:r>
          </a:p>
          <a:p>
            <a:pPr>
              <a:lnSpc>
                <a:spcPct val="100000"/>
              </a:lnSpc>
            </a:pPr>
            <a:r>
              <a:rPr lang="cs-CZ" sz="1800" b="0" i="0" dirty="0" err="1">
                <a:solidFill>
                  <a:srgbClr val="53C3FB"/>
                </a:solidFill>
                <a:effectLst/>
                <a:latin typeface="Söhne"/>
              </a:rPr>
              <a:t>Organisation</a:t>
            </a:r>
            <a:r>
              <a:rPr lang="cs-CZ" sz="1800" b="0" i="0" dirty="0">
                <a:solidFill>
                  <a:srgbClr val="53C3FB"/>
                </a:solidFill>
                <a:effectLst/>
                <a:latin typeface="Söhne"/>
              </a:rPr>
              <a:t> </a:t>
            </a:r>
            <a:r>
              <a:rPr lang="cs-CZ" sz="1800" b="0" i="0" dirty="0" err="1">
                <a:solidFill>
                  <a:srgbClr val="53C3FB"/>
                </a:solidFill>
                <a:effectLst/>
                <a:latin typeface="Söhne"/>
              </a:rPr>
              <a:t>Validation</a:t>
            </a:r>
            <a:r>
              <a:rPr lang="cs-CZ" sz="1800" b="0" i="0" dirty="0">
                <a:solidFill>
                  <a:srgbClr val="53C3FB"/>
                </a:solidFill>
                <a:effectLst/>
                <a:latin typeface="Söhne"/>
              </a:rPr>
              <a:t> </a:t>
            </a:r>
            <a:r>
              <a:rPr lang="cs-CZ" sz="1800" b="0" i="0" dirty="0">
                <a:solidFill>
                  <a:srgbClr val="4FFF9A"/>
                </a:solidFill>
                <a:effectLst/>
                <a:latin typeface="Söhne"/>
              </a:rPr>
              <a:t>SSL </a:t>
            </a:r>
            <a:r>
              <a:rPr lang="cs-CZ" sz="1800" b="0" i="0" dirty="0">
                <a:effectLst/>
                <a:latin typeface="Söhne"/>
              </a:rPr>
              <a:t>(OV </a:t>
            </a:r>
            <a:r>
              <a:rPr lang="cs-CZ" sz="1800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sz="1800" b="0" i="0" dirty="0">
                <a:effectLst/>
                <a:latin typeface="Söhne"/>
              </a:rPr>
              <a:t>): Certifikát OV SSL spojuje doménu s firmou uživatele a je vhodný pro e-shopy a firemní weby s citlivými osobními údaji.</a:t>
            </a:r>
          </a:p>
          <a:p>
            <a:pPr>
              <a:lnSpc>
                <a:spcPct val="100000"/>
              </a:lnSpc>
            </a:pPr>
            <a:r>
              <a:rPr lang="cs-CZ" sz="1800" b="0" i="0" dirty="0" err="1">
                <a:solidFill>
                  <a:srgbClr val="53C3FB"/>
                </a:solidFill>
                <a:effectLst/>
                <a:latin typeface="Söhne"/>
              </a:rPr>
              <a:t>Extended</a:t>
            </a:r>
            <a:r>
              <a:rPr lang="cs-CZ" sz="1800" b="0" i="0" dirty="0">
                <a:solidFill>
                  <a:srgbClr val="53C3FB"/>
                </a:solidFill>
                <a:effectLst/>
                <a:latin typeface="Söhne"/>
              </a:rPr>
              <a:t> </a:t>
            </a:r>
            <a:r>
              <a:rPr lang="cs-CZ" sz="1800" b="0" i="0" dirty="0" err="1">
                <a:solidFill>
                  <a:srgbClr val="53C3FB"/>
                </a:solidFill>
                <a:effectLst/>
                <a:latin typeface="Söhne"/>
              </a:rPr>
              <a:t>Validation</a:t>
            </a:r>
            <a:r>
              <a:rPr lang="cs-CZ" sz="1800" b="0" i="0" dirty="0">
                <a:solidFill>
                  <a:srgbClr val="53C3FB"/>
                </a:solidFill>
                <a:effectLst/>
                <a:latin typeface="Söhne"/>
              </a:rPr>
              <a:t> </a:t>
            </a:r>
            <a:r>
              <a:rPr lang="cs-CZ" sz="1800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sz="1800" b="0" i="0" dirty="0">
                <a:effectLst/>
                <a:latin typeface="Söhne"/>
              </a:rPr>
              <a:t> (EV </a:t>
            </a:r>
            <a:r>
              <a:rPr lang="cs-CZ" sz="1800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sz="1800" b="0" i="0" dirty="0">
                <a:effectLst/>
                <a:latin typeface="Söhne"/>
              </a:rPr>
              <a:t>): Nejvyšší úroveň ověření, používaná například bankami, která dodává webu největší důvěryhodnost.</a:t>
            </a:r>
          </a:p>
          <a:p>
            <a:pPr>
              <a:lnSpc>
                <a:spcPct val="100000"/>
              </a:lnSpc>
            </a:pPr>
            <a:r>
              <a:rPr lang="cs-CZ" sz="1800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sz="1800" b="0" i="0" dirty="0">
                <a:effectLst/>
                <a:latin typeface="Söhne"/>
              </a:rPr>
              <a:t> </a:t>
            </a:r>
            <a:r>
              <a:rPr lang="cs-CZ" sz="1800" b="0" i="0" dirty="0" err="1">
                <a:solidFill>
                  <a:srgbClr val="53C3FB"/>
                </a:solidFill>
                <a:effectLst/>
                <a:latin typeface="Söhne"/>
              </a:rPr>
              <a:t>Wildcard</a:t>
            </a:r>
            <a:r>
              <a:rPr lang="cs-CZ" sz="1800" b="0" i="0" dirty="0">
                <a:effectLst/>
                <a:latin typeface="Söhne"/>
              </a:rPr>
              <a:t>: Tento certifikát chrání hlavní kořenovou doménu a všechny přidružené subdomény.</a:t>
            </a:r>
          </a:p>
          <a:p>
            <a:pPr>
              <a:lnSpc>
                <a:spcPct val="100000"/>
              </a:lnSpc>
            </a:pPr>
            <a:r>
              <a:rPr lang="cs-CZ" sz="1800" b="0" i="0" dirty="0" err="1">
                <a:solidFill>
                  <a:srgbClr val="53C3FB"/>
                </a:solidFill>
                <a:effectLst/>
                <a:latin typeface="Söhne"/>
              </a:rPr>
              <a:t>Multidoménový</a:t>
            </a:r>
            <a:r>
              <a:rPr lang="cs-CZ" sz="1800" b="0" i="0" dirty="0">
                <a:solidFill>
                  <a:srgbClr val="53C3FB"/>
                </a:solidFill>
                <a:effectLst/>
                <a:latin typeface="Söhne"/>
              </a:rPr>
              <a:t> SAN </a:t>
            </a:r>
            <a:r>
              <a:rPr lang="cs-CZ" sz="1800" b="0" i="0" dirty="0">
                <a:effectLst/>
                <a:latin typeface="Söhne"/>
              </a:rPr>
              <a:t>certifikát: Zabezpečuje více domén najednou a je pohodlnější a levnější než pořizovat certifikáty zvlášť pro každou doménu.</a:t>
            </a:r>
            <a:endParaRPr lang="cs-CZ" sz="1800" dirty="0"/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81034" y="5750136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56608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6638C8E-DDD5-6F92-3639-C4D37B116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/>
              <a:t>Návod  instalace na web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tx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A37E5F-1DAD-F25C-8B69-6D5A6CEFD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u="sng" dirty="0">
              <a:solidFill>
                <a:srgbClr val="53C3FB"/>
              </a:solidFill>
            </a:endParaRPr>
          </a:p>
          <a:p>
            <a:r>
              <a:rPr lang="cs-CZ" u="sng" dirty="0">
                <a:solidFill>
                  <a:srgbClr val="53C3FB"/>
                </a:solidFill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INSTALACE SSL 1</a:t>
            </a:r>
            <a:endParaRPr lang="cs-CZ" u="sng" dirty="0">
              <a:solidFill>
                <a:srgbClr val="53C3FB"/>
              </a:solidFill>
            </a:endParaRPr>
          </a:p>
          <a:p>
            <a:r>
              <a:rPr lang="cs-CZ" u="sng" dirty="0">
                <a:solidFill>
                  <a:srgbClr val="53C3FB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INSTALACE SSL</a:t>
            </a:r>
            <a:endParaRPr lang="cs-CZ" u="sng" dirty="0">
              <a:solidFill>
                <a:srgbClr val="53C3FB"/>
              </a:solidFill>
            </a:endParaRPr>
          </a:p>
          <a:p>
            <a:endParaRPr lang="cs-CZ" u="sng" dirty="0">
              <a:solidFill>
                <a:srgbClr val="53C3FB"/>
              </a:solidFill>
            </a:endParaRP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81034" y="5750136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7320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03354A5-D917-D3CE-2163-D07D7E134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/>
              <a:t>Příklady konkrétních firem a nabídek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tx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Zástupný obsah 4" descr="Obsah obrázku text, Písmo, číslo, snímek obrazovky&#10;&#10;Popis byl vytvořen automaticky">
            <a:extLst>
              <a:ext uri="{FF2B5EF4-FFF2-40B4-BE49-F238E27FC236}">
                <a16:creationId xmlns:a16="http://schemas.microsoft.com/office/drawing/2014/main" id="{262A0714-34B9-4D5B-E71D-F6E2BDCA7D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5432" y="572655"/>
            <a:ext cx="5218112" cy="1304837"/>
          </a:xfrm>
        </p:spPr>
      </p:pic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81034" y="5750136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7" name="Obrázek 6">
            <a:extLst>
              <a:ext uri="{FF2B5EF4-FFF2-40B4-BE49-F238E27FC236}">
                <a16:creationId xmlns:a16="http://schemas.microsoft.com/office/drawing/2014/main" id="{71F61090-2EA3-5F93-4331-F3DA1137E8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5432" y="4769609"/>
            <a:ext cx="3624813" cy="1764029"/>
          </a:xfrm>
          <a:prstGeom prst="rect">
            <a:avLst/>
          </a:prstGeom>
        </p:spPr>
      </p:pic>
      <p:pic>
        <p:nvPicPr>
          <p:cNvPr id="21" name="Obrázek 20" descr="Obsah obrázku text, snímek obrazovky, Písmo, design&#10;&#10;Popis byl vytvořen automaticky">
            <a:extLst>
              <a:ext uri="{FF2B5EF4-FFF2-40B4-BE49-F238E27FC236}">
                <a16:creationId xmlns:a16="http://schemas.microsoft.com/office/drawing/2014/main" id="{9731206A-E26E-84BF-F17A-36E5D1B9CA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999" y="2173899"/>
            <a:ext cx="5568927" cy="2299303"/>
          </a:xfrm>
          <a:prstGeom prst="rect">
            <a:avLst/>
          </a:prstGeom>
        </p:spPr>
      </p:pic>
      <p:sp>
        <p:nvSpPr>
          <p:cNvPr id="23" name="TextovéPole 22">
            <a:extLst>
              <a:ext uri="{FF2B5EF4-FFF2-40B4-BE49-F238E27FC236}">
                <a16:creationId xmlns:a16="http://schemas.microsoft.com/office/drawing/2014/main" id="{819C3D25-DD2A-79E4-BF40-914627FED3FE}"/>
              </a:ext>
            </a:extLst>
          </p:cNvPr>
          <p:cNvSpPr txBox="1"/>
          <p:nvPr/>
        </p:nvSpPr>
        <p:spPr>
          <a:xfrm>
            <a:off x="6681319" y="294266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SSLS</a:t>
            </a:r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07A8E703-104A-16A4-F514-9C6C1CAC4682}"/>
              </a:ext>
            </a:extLst>
          </p:cNvPr>
          <p:cNvSpPr txBox="1"/>
          <p:nvPr/>
        </p:nvSpPr>
        <p:spPr>
          <a:xfrm>
            <a:off x="6725432" y="1961961"/>
            <a:ext cx="1329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SSLmentor</a:t>
            </a:r>
            <a:endParaRPr lang="cs-CZ" dirty="0"/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C5B0FA7D-2EE8-A56C-6BC8-0B8EA34E2EBE}"/>
              </a:ext>
            </a:extLst>
          </p:cNvPr>
          <p:cNvSpPr txBox="1"/>
          <p:nvPr/>
        </p:nvSpPr>
        <p:spPr>
          <a:xfrm>
            <a:off x="6663792" y="4400277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CZECHIA</a:t>
            </a:r>
          </a:p>
        </p:txBody>
      </p:sp>
    </p:spTree>
    <p:extLst>
      <p:ext uri="{BB962C8B-B14F-4D97-AF65-F5344CB8AC3E}">
        <p14:creationId xmlns:p14="http://schemas.microsoft.com/office/powerpoint/2010/main" val="2783104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D2C5D2F-9D7E-6262-4C12-3E132289E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rgbClr val="4FFF9A"/>
                </a:solidFill>
              </a:rPr>
              <a:t>SSL</a:t>
            </a:r>
            <a:r>
              <a:rPr lang="cs-CZ" dirty="0"/>
              <a:t>/</a:t>
            </a:r>
            <a:r>
              <a:rPr lang="cs-CZ" dirty="0">
                <a:solidFill>
                  <a:srgbClr val="53C3FB"/>
                </a:solidFill>
              </a:rPr>
              <a:t>TLS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tx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672965-77A4-6929-CC5A-2D2D07F93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cs-CZ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(</a:t>
            </a:r>
            <a:r>
              <a:rPr lang="cs-CZ" b="0" i="0" dirty="0" err="1">
                <a:solidFill>
                  <a:srgbClr val="0D0D0D"/>
                </a:solidFill>
                <a:effectLst/>
                <a:latin typeface="Söhne"/>
              </a:rPr>
              <a:t>Secure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cs-CZ" b="0" i="0" dirty="0" err="1">
                <a:solidFill>
                  <a:srgbClr val="0D0D0D"/>
                </a:solidFill>
                <a:effectLst/>
                <a:latin typeface="Söhne"/>
              </a:rPr>
              <a:t>Sockets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cs-CZ" b="0" i="0" dirty="0" err="1">
                <a:solidFill>
                  <a:srgbClr val="0D0D0D"/>
                </a:solidFill>
                <a:effectLst/>
                <a:latin typeface="Söhne"/>
              </a:rPr>
              <a:t>Layer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) a </a:t>
            </a:r>
            <a:r>
              <a:rPr lang="cs-CZ" b="0" i="0" dirty="0">
                <a:solidFill>
                  <a:srgbClr val="53C3FB"/>
                </a:solidFill>
                <a:effectLst/>
                <a:latin typeface="Söhne"/>
              </a:rPr>
              <a:t>TLS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(Transport </a:t>
            </a:r>
            <a:r>
              <a:rPr lang="cs-CZ" b="0" i="0" dirty="0" err="1">
                <a:solidFill>
                  <a:srgbClr val="0D0D0D"/>
                </a:solidFill>
                <a:effectLst/>
                <a:latin typeface="Söhne"/>
              </a:rPr>
              <a:t>Layer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cs-CZ" b="0" i="0" dirty="0" err="1">
                <a:solidFill>
                  <a:srgbClr val="0D0D0D"/>
                </a:solidFill>
                <a:effectLst/>
                <a:latin typeface="Söhne"/>
              </a:rPr>
              <a:t>Security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) jsou kryptografické protokoly, které zajišťují zabezpečenou komunikaci mezi klientem a serverem přes internet.</a:t>
            </a:r>
          </a:p>
          <a:p>
            <a:pPr algn="l"/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Základní rozdíl mezi nimi spočívá v jejich historii a vývoji. </a:t>
            </a:r>
            <a:r>
              <a:rPr lang="cs-CZ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byl původní protokol navržený společností </a:t>
            </a:r>
            <a:r>
              <a:rPr lang="cs-CZ" b="0" i="0" dirty="0" err="1">
                <a:solidFill>
                  <a:srgbClr val="0D0D0D"/>
                </a:solidFill>
                <a:effectLst/>
                <a:latin typeface="Söhne"/>
              </a:rPr>
              <a:t>Netscape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v roce 1995 k zabezpečení komunikace na webu. Avšak po několika verzích, které obsahovaly závažné bezpečnostní nedostatky, byl </a:t>
            </a:r>
            <a:r>
              <a:rPr lang="cs-CZ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nahrazen novější verzí, která se stala známou jako </a:t>
            </a:r>
            <a:r>
              <a:rPr lang="cs-CZ" b="0" i="0" dirty="0">
                <a:solidFill>
                  <a:srgbClr val="53C3FB"/>
                </a:solidFill>
                <a:effectLst/>
                <a:latin typeface="Söhne"/>
              </a:rPr>
              <a:t>TLS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.</a:t>
            </a:r>
          </a:p>
          <a:p>
            <a:pPr algn="l"/>
            <a:r>
              <a:rPr lang="cs-CZ" b="0" i="0" dirty="0">
                <a:solidFill>
                  <a:srgbClr val="53C3FB"/>
                </a:solidFill>
                <a:effectLst/>
                <a:latin typeface="Söhne"/>
              </a:rPr>
              <a:t>TLS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byl vytvořen s cílem vyřešit nedostatky </a:t>
            </a:r>
            <a:r>
              <a:rPr lang="cs-CZ" b="0" i="0" dirty="0">
                <a:solidFill>
                  <a:srgbClr val="4FFF9A"/>
                </a:solidFill>
                <a:effectLst/>
                <a:latin typeface="Söhne"/>
              </a:rPr>
              <a:t>SSL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a přinést vyšší úroveň bezpečnosti. Od té doby byl několikrát aktualizován a vylepšen, přičemž aktuálně nejnovější verze je </a:t>
            </a:r>
            <a:r>
              <a:rPr lang="cs-CZ" b="0" i="0" dirty="0">
                <a:solidFill>
                  <a:srgbClr val="53C3FB"/>
                </a:solidFill>
                <a:effectLst/>
                <a:latin typeface="Söhne"/>
              </a:rPr>
              <a:t>TLS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1.3.</a:t>
            </a:r>
          </a:p>
          <a:p>
            <a:pPr algn="l"/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V praxi se termíny </a:t>
            </a:r>
            <a:r>
              <a:rPr lang="cs-CZ" b="0" i="0" dirty="0">
                <a:solidFill>
                  <a:srgbClr val="4FFF9A"/>
                </a:solidFill>
                <a:effectLst/>
                <a:latin typeface="Söhne"/>
              </a:rPr>
              <a:t>SSL 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a </a:t>
            </a:r>
            <a:r>
              <a:rPr lang="cs-CZ" b="0" i="0" dirty="0">
                <a:solidFill>
                  <a:srgbClr val="53C3FB"/>
                </a:solidFill>
                <a:effectLst/>
                <a:latin typeface="Söhne"/>
              </a:rPr>
              <a:t>TLS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často používají zaměnitelně, ale ve skutečnosti se jedná o odlišné protokoly, přičemž </a:t>
            </a:r>
            <a:r>
              <a:rPr lang="cs-CZ" b="0" i="0" dirty="0">
                <a:solidFill>
                  <a:srgbClr val="53C3FB"/>
                </a:solidFill>
                <a:effectLst/>
                <a:latin typeface="Söhne"/>
              </a:rPr>
              <a:t>TLS</a:t>
            </a:r>
            <a:r>
              <a:rPr lang="cs-CZ" b="0" i="0" dirty="0">
                <a:solidFill>
                  <a:srgbClr val="0D0D0D"/>
                </a:solidFill>
                <a:effectLst/>
                <a:latin typeface="Söhne"/>
              </a:rPr>
              <a:t> je modernější a bezpečnější variantou.</a:t>
            </a:r>
          </a:p>
          <a:p>
            <a:endParaRPr lang="cs-CZ" dirty="0"/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81034" y="5750136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56711284"/>
      </p:ext>
    </p:extLst>
  </p:cSld>
  <p:clrMapOvr>
    <a:masterClrMapping/>
  </p:clrMapOvr>
</p:sld>
</file>

<file path=ppt/theme/theme1.xml><?xml version="1.0" encoding="utf-8"?>
<a:theme xmlns:a="http://schemas.openxmlformats.org/drawingml/2006/main" name="FunkyShapesVTI">
  <a:themeElements>
    <a:clrScheme name="Custom 15">
      <a:dk1>
        <a:sysClr val="windowText" lastClr="000000"/>
      </a:dk1>
      <a:lt1>
        <a:sysClr val="window" lastClr="FFFFFF"/>
      </a:lt1>
      <a:dk2>
        <a:srgbClr val="2D2D2D"/>
      </a:dk2>
      <a:lt2>
        <a:srgbClr val="F3FFF8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Source Sans Pro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kyShapesVTI" id="{A7F40C41-3FB2-45B0-B0D6-DFB7FDD9B7AD}" vid="{C49381A0-09CD-46EE-B141-E2CDD87ABF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91</TotalTime>
  <Words>812</Words>
  <Application>Microsoft Office PowerPoint</Application>
  <PresentationFormat>Širokoúhlá obrazovka</PresentationFormat>
  <Paragraphs>55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Avenir Next LT Pro</vt:lpstr>
      <vt:lpstr>Söhne</vt:lpstr>
      <vt:lpstr>FunkyShapesVTI</vt:lpstr>
      <vt:lpstr>SSL  certifikace </vt:lpstr>
      <vt:lpstr>Co je  SSL certifikace ?</vt:lpstr>
      <vt:lpstr>Jak vlastně funguje ?</vt:lpstr>
      <vt:lpstr>Proč mít SSL certifikát?</vt:lpstr>
      <vt:lpstr>Kde pořídit SSL certifikát a za kolik?</vt:lpstr>
      <vt:lpstr>Jaké jsou druhy SSL certifikátů?</vt:lpstr>
      <vt:lpstr>Návod  instalace na web</vt:lpstr>
      <vt:lpstr>Příklady konkrétních firem a nabídek</vt:lpstr>
      <vt:lpstr>SSL/TLS</vt:lpstr>
      <vt:lpstr>Děkuji za pozornost</vt:lpstr>
      <vt:lpstr>odkazy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SSL  certifikace </dc:title>
  <dc:creator>Slavík Tomáš (4TB)</dc:creator>
  <cp:lastModifiedBy>Slavík Tomáš (4TB)</cp:lastModifiedBy>
  <cp:revision>1</cp:revision>
  <dcterms:created xsi:type="dcterms:W3CDTF">2024-03-03T12:28:58Z</dcterms:created>
  <dcterms:modified xsi:type="dcterms:W3CDTF">2024-03-03T14:00:22Z</dcterms:modified>
</cp:coreProperties>
</file>